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63" r:id="rId7"/>
    <p:sldId id="262" r:id="rId8"/>
    <p:sldId id="274" r:id="rId9"/>
    <p:sldId id="275" r:id="rId10"/>
    <p:sldId id="276" r:id="rId11"/>
    <p:sldId id="277" r:id="rId12"/>
    <p:sldId id="278" r:id="rId13"/>
    <p:sldId id="279" r:id="rId14"/>
    <p:sldId id="282" r:id="rId15"/>
    <p:sldId id="280" r:id="rId16"/>
    <p:sldId id="283" r:id="rId17"/>
    <p:sldId id="281" r:id="rId18"/>
    <p:sldId id="261" r:id="rId19"/>
    <p:sldId id="260" r:id="rId20"/>
    <p:sldId id="259" r:id="rId21"/>
    <p:sldId id="257" r:id="rId22"/>
    <p:sldId id="284" r:id="rId23"/>
    <p:sldId id="258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4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0117E6-AE01-4685-AD3E-AF523DAB3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E54EDD-CF92-4870-861B-72A103158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CA94BB-2DFC-4728-9E81-BF1D5231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E060D2-519C-4192-8F37-E75C2C9B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ABD225-3BBB-4B14-8C8D-61EE6883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2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5EFE13-B304-4D64-88A5-CF61E914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A604AD-8D1F-4CD4-9F36-D64719E68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3A8ADC-105F-4D53-A9C3-7D7E10BFE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EACB8B-CDA7-48D3-BA3D-F60DEC07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2CCF0A-D2D1-4738-BAAD-EC4BDF79B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23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A21B564-082A-4F61-8C9A-A3EB7BEE61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A46C4B-9084-4AE4-887C-A4972C771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B719E-DD38-4E7A-823A-4699FF63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8C9608-B4F7-46CD-A25D-118431BE8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A39D2B-C520-428B-8224-1F8D5AFF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70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11F70F-2391-4713-9C10-233E255E9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D15AD3-744A-4B58-9DA4-EA5CF6EB6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D6E3B7-FFDB-4B6A-A2C4-D30939A6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4A6EBC-AE77-4E1C-B777-41EFBB988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6054B0-85CF-48E9-86E9-F4E4AA6F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68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0E8F4A-703B-4E9A-9E18-5DA912240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E2B970-CAC9-4D98-B4C6-FAD8C8E61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A7102-BB0E-4A12-B320-F26C0B6B1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262293-8508-477D-970E-6DBA2A1DD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69638F-C572-4D3B-A745-07C2BFC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1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F76E87-6718-4659-8F53-E4CBBACB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44EF1B-47A8-48D6-9121-A6AAB877A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BEAFE4-5634-4B16-A576-F21D15BEF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0CB765-7370-4128-BC27-28686160D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B2B079-919E-4C20-8A4D-761B32A0E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D6D936-372B-443B-9FAF-D91433FF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87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E5C3D9-346F-4C9A-A9FC-8455C09F3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3C205A-5FB7-4A5D-8C49-1B7CE8CD6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A3D307-D665-4FF7-B7BC-996274937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87CA63-6198-4426-B36E-2F6A8D7DF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ED3345-0EF2-4C8C-B4B0-E32EDCBA2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11C12AF-C361-42D4-A68B-B1FC7DB3A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9037C8-0D45-4AB0-988A-91A290B8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E3A9780-EDBB-4C8C-85E2-A81325277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23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510928-0BF2-464B-822B-95EB2D5AE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5792CA-0CC4-444D-A1F8-88EAA1AC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3E83712-DE2C-40DA-AF2E-6F046E66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465204-F154-4D72-AA3C-9E18C930F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20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8FCF6F0-4BE0-455D-BDD6-B06222C17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A8B2CD-37B6-40C5-A048-37EFF99B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F0F586-A60F-4CC2-AA79-B9C98C550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91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28C1F-2BAB-4D34-A060-D033BF7C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69088E-CA53-488C-8743-EC6ADA5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4C4580-981C-47DB-BA96-30355D650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C35AA6-9A47-47B7-8C44-90439172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20E0D6-DFFD-4E36-ACCE-584512994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2D3EDB-5ECD-42B4-832F-43204FA48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41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214A9D-24A6-4988-9B2D-BCCDCD211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618455C-59AD-4374-BD53-CBF83C0383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99F9F2-7660-4B8F-A1F9-6A98441B0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B87F69-7104-4053-B101-15D8C7B7D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B57DF0-D603-4B74-92F4-ED6929CF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D13E72-5CAF-4FC3-A9EE-4E9EE24FE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78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F4D663-4FAB-4133-A638-AB52C8AAF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093062-4C98-48E0-89AB-F0BE77AA2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21A229-5432-457E-B074-CB9886C67E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C3C16-DF69-4455-B852-8EA80C4093E4}" type="datetimeFigureOut">
              <a:rPr lang="fr-FR" smtClean="0"/>
              <a:t>17/10/2019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34E60F-D844-4F36-AA05-F3548557C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EDFF02-DA42-43E1-9782-E9BECBB35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E0236-80A3-46F0-907D-30AC87C68796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424964394,&quot;Placement&quot;:&quot;Footer&quot;,&quot;Top&quot;:520.3781,&quot;Left&quot;:874.774353,&quot;SlideWidth&quot;:960,&quot;SlideHeight&quot;:540}">
            <a:extLst>
              <a:ext uri="{FF2B5EF4-FFF2-40B4-BE49-F238E27FC236}">
                <a16:creationId xmlns:a16="http://schemas.microsoft.com/office/drawing/2014/main" id="{C411BB1F-74E2-4E0E-B63C-61BA75E5529F}"/>
              </a:ext>
            </a:extLst>
          </p:cNvPr>
          <p:cNvSpPr txBox="1"/>
          <p:nvPr userDrawn="1"/>
        </p:nvSpPr>
        <p:spPr>
          <a:xfrm>
            <a:off x="11109634" y="6608802"/>
            <a:ext cx="1082366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Arial" panose="020B0604020202020204" pitchFamily="34" charset="0"/>
              </a:rPr>
              <a:t>Confidential C</a:t>
            </a:r>
          </a:p>
        </p:txBody>
      </p:sp>
    </p:spTree>
    <p:extLst>
      <p:ext uri="{BB962C8B-B14F-4D97-AF65-F5344CB8AC3E}">
        <p14:creationId xmlns:p14="http://schemas.microsoft.com/office/powerpoint/2010/main" val="370222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 de texte 23">
            <a:extLst>
              <a:ext uri="{FF2B5EF4-FFF2-40B4-BE49-F238E27FC236}">
                <a16:creationId xmlns:a16="http://schemas.microsoft.com/office/drawing/2014/main" id="{606AA76C-88CC-4692-AE2E-5C3106BAC340}"/>
              </a:ext>
            </a:extLst>
          </p:cNvPr>
          <p:cNvSpPr txBox="1"/>
          <p:nvPr/>
        </p:nvSpPr>
        <p:spPr>
          <a:xfrm>
            <a:off x="1929316" y="906266"/>
            <a:ext cx="4591685" cy="6521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Plain">
              <a:avLst>
                <a:gd name="adj" fmla="val 49652"/>
              </a:avLst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600" b="1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Décryptage de la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 de texte 33">
            <a:extLst>
              <a:ext uri="{FF2B5EF4-FFF2-40B4-BE49-F238E27FC236}">
                <a16:creationId xmlns:a16="http://schemas.microsoft.com/office/drawing/2014/main" id="{B0A59DB1-D4E4-4D3C-AB1C-FDB848ECA1A3}"/>
              </a:ext>
            </a:extLst>
          </p:cNvPr>
          <p:cNvSpPr txBox="1"/>
          <p:nvPr/>
        </p:nvSpPr>
        <p:spPr>
          <a:xfrm>
            <a:off x="2822816" y="2050492"/>
            <a:ext cx="5764136" cy="118046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Plain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6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Réforme des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one de texte 25">
            <a:extLst>
              <a:ext uri="{FF2B5EF4-FFF2-40B4-BE49-F238E27FC236}">
                <a16:creationId xmlns:a16="http://schemas.microsoft.com/office/drawing/2014/main" id="{6AD09AEF-899A-4061-9BCD-96B23749538A}"/>
              </a:ext>
            </a:extLst>
          </p:cNvPr>
          <p:cNvSpPr txBox="1"/>
          <p:nvPr/>
        </p:nvSpPr>
        <p:spPr>
          <a:xfrm>
            <a:off x="5055476" y="3923008"/>
            <a:ext cx="4693920" cy="163957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Plain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600" dirty="0">
                <a:ln w="38100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Retraites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467C8C2-E51D-489B-9F9C-FA06BE8562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7314" y="906266"/>
            <a:ext cx="1356995" cy="16992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Image 5" descr="Résultat de recherche d'images pour &quot;image dossier retraites CGT&quot;">
            <a:extLst>
              <a:ext uri="{FF2B5EF4-FFF2-40B4-BE49-F238E27FC236}">
                <a16:creationId xmlns:a16="http://schemas.microsoft.com/office/drawing/2014/main" id="{A0A36754-8F27-491A-86F7-5F04D9D7B7C1}"/>
              </a:ext>
            </a:extLst>
          </p:cNvPr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68" r="20062"/>
          <a:stretch/>
        </p:blipFill>
        <p:spPr bwMode="auto">
          <a:xfrm>
            <a:off x="853516" y="3529079"/>
            <a:ext cx="3178175" cy="29521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70581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BBD5C5-F7B1-494E-93B3-A5A0ACBE9466}"/>
              </a:ext>
            </a:extLst>
          </p:cNvPr>
          <p:cNvSpPr/>
          <p:nvPr/>
        </p:nvSpPr>
        <p:spPr>
          <a:xfrm>
            <a:off x="557049" y="256890"/>
            <a:ext cx="11498317" cy="6238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 Delevoye :</a:t>
            </a:r>
            <a:r>
              <a:rPr lang="fr-FR" sz="1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6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i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</a:t>
            </a:r>
            <a:r>
              <a:rPr lang="fr-FR" sz="2000" b="1" i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un système à points, la notion de durée disparaît. </a:t>
            </a:r>
            <a:r>
              <a:rPr lang="fr-FR" sz="2000" i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 votre nombre de points qui vous permet un arbitrage personnel : j’ai assez de points, ma retraite me paraît suffisante, donc je pars. A l’inverse, je n’ai pas assez de points, je reste. »  J.P. Delevoye.</a:t>
            </a:r>
            <a:endParaRPr lang="fr-FR" sz="2000" dirty="0">
              <a:solidFill>
                <a:srgbClr val="000000"/>
              </a:solidFill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 le rapport annonce quand même : </a:t>
            </a: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L’âge minimum de départ à la retraite serait maintenu à 62 ans.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Durées de cotisation en augmentation : jusqu’à </a:t>
            </a:r>
            <a:r>
              <a:rPr lang="fr-FR" sz="2000" dirty="0">
                <a:solidFill>
                  <a:srgbClr val="1A1A1A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43,5 ans pour la génération 1980 et 44,25 ans pour la génération 1990.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« taux plein » uniquement sur un critère d’âge qui serait le même pour tous </a:t>
            </a: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plus de notion de durée travaillée comme aujourd’hui.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Dispositif du « taux plein » avec décote et surcote autour d’un « âge pivot »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Début réforme, 64 ans pour l’« âge pivot » pour la génération née en 1963 et après.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départ à 63 ans décote de 5 %, à 62 ans, décote de 10 % 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an de plus = +5% sur pension, +10% si 2 ans.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Ceci sur le montant de la pension pendant toute la durée de la retraite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Ensuite serait fait un pilotage de l’âge du « taux plein » 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000" b="1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Depuis Le Président Macron a remis dans le débat la « durée de cotisation ».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05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ED5FBB-B88F-4BD4-BB23-247A45AC16CE}"/>
              </a:ext>
            </a:extLst>
          </p:cNvPr>
          <p:cNvSpPr/>
          <p:nvPr/>
        </p:nvSpPr>
        <p:spPr>
          <a:xfrm>
            <a:off x="493986" y="403926"/>
            <a:ext cx="10720552" cy="61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Commentaire CGT </a:t>
            </a:r>
            <a:r>
              <a:rPr lang="fr-FR" sz="2400" b="1" i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fr-FR" sz="2400" i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- âge « pivot » = variable d’ajustement supplémentaire du système par points </a:t>
            </a:r>
            <a:r>
              <a:rPr lang="fr-FR" sz="24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- 64 ans au départ de la réforme, 65,4 ans pour la génération 1980 et 66,25 ans pour la génération 1990. </a:t>
            </a:r>
            <a:endParaRPr lang="fr-F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rien n’interdira au gouvernement d’aller plus vite et plus loin ensuite. </a:t>
            </a:r>
            <a:endParaRPr lang="fr-FR" sz="2800" b="1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D’autant plus si budget retraites bloqué à 14% de PIB, voire à 12% selon l’OCDE.</a:t>
            </a:r>
            <a:endParaRPr lang="fr-FR" sz="2800" b="1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Le gouvernement explique : avec l’augmentation de l’espérance de vie, il fallait travailler plus longtemps. Sauf que l’</a:t>
            </a:r>
            <a:r>
              <a:rPr lang="fr-FR" sz="2400" dirty="0">
                <a:solidFill>
                  <a:srgbClr val="000000"/>
                </a:solidFill>
                <a:cs typeface="Arial" panose="020B0604020202020204" pitchFamily="34" charset="0"/>
              </a:rPr>
              <a:t>espérance de vie a tendance à stagner. L’espérance de vie en bonne santé,.  stagne à 63,4 ans en moyenne…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4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 retraite ce serait, pour bon nombre d’entre nous, seulement quand on ne pourra plus en profiter… !</a:t>
            </a:r>
            <a:endParaRPr lang="fr-FR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70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DD9B86-03B6-409B-A895-0DCEFF748898}"/>
              </a:ext>
            </a:extLst>
          </p:cNvPr>
          <p:cNvSpPr/>
          <p:nvPr/>
        </p:nvSpPr>
        <p:spPr>
          <a:xfrm>
            <a:off x="357351" y="355317"/>
            <a:ext cx="11676993" cy="5896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Pensions de réversion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âge plus tardif pour en bénéficier.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pensions de réversion ont pour objectif de maintenir, après le décès de l’un des conjoints, le niveau de vie qui était celui du couple.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fr-FR" sz="2400" b="1" dirty="0">
              <a:solidFill>
                <a:srgbClr val="C00000"/>
              </a:solidFill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Rapport Delevoye : </a:t>
            </a:r>
          </a:p>
          <a:p>
            <a:pPr algn="just">
              <a:spcAft>
                <a:spcPts val="0"/>
              </a:spcAft>
            </a:pPr>
            <a:endParaRPr lang="fr-FR" sz="1400" b="1" dirty="0">
              <a:solidFill>
                <a:srgbClr val="C00000"/>
              </a:solidFill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Changement des modes de calculs et les modes d’attributions. 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Ne serait ouvert qu’à compter de 62 ans alors que c’est aujourd’hui beaucoup plus tôt dans la quasi-totalité des régimes actuels. 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Aucune avancée pour les couples non mariés ou pacsés puisqu’il serait réservé, comme aujourd’hui, uniquement aux couples mariés.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35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27DC13-42E0-4CD5-8AC0-7475E08649A8}"/>
              </a:ext>
            </a:extLst>
          </p:cNvPr>
          <p:cNvSpPr/>
          <p:nvPr/>
        </p:nvSpPr>
        <p:spPr>
          <a:xfrm>
            <a:off x="367863" y="224189"/>
            <a:ext cx="11687502" cy="5701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Maladie, chômage, maternité sortis des droits à la retraite.</a:t>
            </a:r>
            <a:endParaRPr lang="fr-FR" sz="16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fr-FR" b="1" dirty="0">
              <a:solidFill>
                <a:srgbClr val="C00000"/>
              </a:solidFill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Aujourd’hui :</a:t>
            </a:r>
            <a:r>
              <a:rPr lang="fr-FR" sz="2000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Aft>
                <a:spcPts val="600"/>
              </a:spcAft>
            </a:pPr>
            <a:r>
              <a:rPr lang="fr-FR" sz="2000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Périodes de maladie, chômage indemnisé ou maternité = considérées comme cotisées et valident des trimestres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Idem pour AGIRC-ARRCO et régime complémentaire : attribution de points sur ces périodes, 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b="1" dirty="0">
              <a:solidFill>
                <a:srgbClr val="C00000"/>
              </a:solidFill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 Delevoye</a:t>
            </a:r>
            <a:r>
              <a:rPr lang="fr-FR" sz="20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Périodes indemnisées, maladie, chômage ou maternité, = pas du salaire. 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Pension de retraite = strictement proportionnelle à la cotisation sur salaires, 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0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C</a:t>
            </a:r>
            <a:r>
              <a:rPr lang="fr-FR" sz="20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 périodes ne compteraient plus.</a:t>
            </a:r>
            <a:endParaRPr lang="fr-F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compenser, rapport Delevoye propose de prendre ces périodes dans le compte de nos points. 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création d’un Fonds Solidarité Vieillesse Universel géré indépendamment et financé par les ressources fiscales. 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365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27DC13-42E0-4CD5-8AC0-7475E08649A8}"/>
              </a:ext>
            </a:extLst>
          </p:cNvPr>
          <p:cNvSpPr/>
          <p:nvPr/>
        </p:nvSpPr>
        <p:spPr>
          <a:xfrm>
            <a:off x="367863" y="224189"/>
            <a:ext cx="11687502" cy="6148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Maladie, chômage, maternité sortis des droits à la retraite.</a:t>
            </a:r>
            <a:endParaRPr lang="fr-FR" sz="16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Commentaire CGT</a:t>
            </a:r>
            <a:r>
              <a:rPr lang="fr-FR" sz="20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</a:t>
            </a:r>
            <a:r>
              <a:rPr lang="fr-FR" sz="2000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Mécanismes de solidarité actuels de retraite remplacés par des dispositifs d’aides sociales, financées par l’impôt. 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fr-FR" sz="2400" dirty="0"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C’est totalement différent : on passerait de droits acquis retraites et dus à tous les salariés </a:t>
            </a:r>
            <a:endParaRPr lang="fr-FR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 des aides sociales qui pourront être définies et remises en cause chaque année par les parlementaires. </a:t>
            </a:r>
          </a:p>
          <a:p>
            <a:pPr algn="just">
              <a:spcAft>
                <a:spcPts val="600"/>
              </a:spcAft>
            </a:pPr>
            <a:endParaRPr lang="fr-FR" sz="2000" dirty="0"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Elles pourront être par exemple plafonnées, délivrées sous conditions de ressources, voire supprimées !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Emmanuel Macron dénonçait récemment ces aides sociales, au motif qu’elles « coûtent un pognon de dingue ».</a:t>
            </a:r>
          </a:p>
          <a:p>
            <a:pPr algn="just">
              <a:spcAft>
                <a:spcPts val="600"/>
              </a:spcAft>
            </a:pP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droit a  déjà disparu : </a:t>
            </a:r>
            <a:r>
              <a:rPr lang="fr-FR" sz="2000" b="1" dirty="0"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Majorations de Durée d’Assurance pour enfants (ou MDA) qui permettent aux femmes de gagner des mois de cotisations par enfant. 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483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1AE46E-B276-45CC-AFAB-C46344B262E1}"/>
              </a:ext>
            </a:extLst>
          </p:cNvPr>
          <p:cNvSpPr/>
          <p:nvPr/>
        </p:nvSpPr>
        <p:spPr>
          <a:xfrm>
            <a:off x="283779" y="170237"/>
            <a:ext cx="11624441" cy="657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fin des régimes spéciaux et des départs anticipés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0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Aujourd’hui </a:t>
            </a:r>
            <a:r>
              <a:rPr lang="fr-FR" sz="20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fr-FR" sz="2000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42 régimes de retraite. 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pour prendre en compte spécificités des professions notamment la pénibilité de métiers très difficiles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pour lesquels on ne peut guère envisager un travail à plus de 60 ans, voire moins 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0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(infirmières, sages-femmes, aides-soignantes, enseignants, égoutiers, policiers pompiers, marins, cheminots, militaires…).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 régimes jouent pleinement leur rôle pour répondre aux besoins spécifiques de certains métiers.</a:t>
            </a:r>
            <a:endParaRPr lang="fr-FR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fr-FR" sz="600" b="1" dirty="0">
              <a:solidFill>
                <a:srgbClr val="C00000"/>
              </a:solidFill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 Delevoye</a:t>
            </a: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 </a:t>
            </a: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prétend que système actuel est « générateur d’injustices » sur l’âge de départ 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Voudrait faire partir tout le monde au même âge.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Propose, à la place des différents régimes spéciaux et départs anticipés, de mettre en place le compte de prévention de la pénibilité qui existe depuis 2015 dans le privé. 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64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1AE46E-B276-45CC-AFAB-C46344B262E1}"/>
              </a:ext>
            </a:extLst>
          </p:cNvPr>
          <p:cNvSpPr/>
          <p:nvPr/>
        </p:nvSpPr>
        <p:spPr>
          <a:xfrm>
            <a:off x="283779" y="170237"/>
            <a:ext cx="11624441" cy="6548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fin des régimes spéciaux et des départs anticipés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Aujourd’hui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Des départs possibles suivant les professions à partir de 52, 55, 57 ou 60 ans. 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fr-FR" sz="1000" dirty="0"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Dans rapport</a:t>
            </a:r>
          </a:p>
          <a:p>
            <a:pPr algn="just">
              <a:spcAft>
                <a:spcPts val="60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Au mieux un départ à partir à 60 ans 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Pour bénéficier de ces départs plus tôt, il faudrait avoir atteint des « expositions maximales »</a:t>
            </a:r>
          </a:p>
          <a:p>
            <a:pPr algn="just">
              <a:spcAft>
                <a:spcPts val="60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Seuls 6 critères pris en compte : milieu hyperbare, les températures extrêmes, le bruit, le travail de nuit, le travail en équipes successives alternantes, le travail répétitif. 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4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avec des seuils d’exposition pour valider des points qui seraient très élevés. 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400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Commentaire CGT</a:t>
            </a: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</a:t>
            </a:r>
            <a:r>
              <a:rPr lang="fr-FR" sz="2400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peut se demander dans quel état seront les salariés et s’il leur restera beaucoup de temps à vivre !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796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5B67EF-284A-4A03-806D-833E5DA00084}"/>
              </a:ext>
            </a:extLst>
          </p:cNvPr>
          <p:cNvSpPr/>
          <p:nvPr/>
        </p:nvSpPr>
        <p:spPr>
          <a:xfrm>
            <a:off x="662151" y="132488"/>
            <a:ext cx="10720552" cy="659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fin des régimes spéciaux et des départs anticipés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 Delevoye :</a:t>
            </a: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Niveau des pensions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Oppose les régimes du secteur privé à ceux de la Fonction Publique. 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suppression des régimes spéciaux pour un régime unique </a:t>
            </a: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serait « plus équitable ». 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Système par point </a:t>
            </a: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solution pour que tous les salariés soient à la même enseigne et fin des « privilèges ».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solidFill>
                  <a:srgbClr val="FFFFFF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Commentaire CGT 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Commentaire CGT</a:t>
            </a: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Calculs certes très différents, mais taux de remplacement </a:t>
            </a:r>
            <a:r>
              <a:rPr lang="fr-FR" sz="2000" b="1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comparables</a:t>
            </a:r>
            <a:endParaRPr lang="fr-FR" sz="2000" b="1" dirty="0">
              <a:solidFill>
                <a:srgbClr val="333333"/>
              </a:solidFill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1600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(taux de remplacement = montant de la pension de retraite par rapport au </a:t>
            </a:r>
            <a:r>
              <a:rPr lang="fr-FR" sz="1600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salaire pris en compte).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fr-FR" sz="24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rivé ou public, taux de remplacement pour une carrière complète </a:t>
            </a:r>
          </a:p>
          <a:p>
            <a:pPr algn="just">
              <a:spcAft>
                <a:spcPts val="600"/>
              </a:spcAft>
            </a:pPr>
            <a:r>
              <a:rPr lang="fr-FR" sz="24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4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autour de 70 à 75 %.</a:t>
            </a:r>
            <a:endParaRPr lang="fr-FR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1600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travaux de la Direction de la Recherche des Etudes, de l’Evaluation et des statistiques (DREES)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b="1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Beaucoup de ces régimes particuliers pointés du doigt par le gouvernement comme des régimes privilégiés ne sont pas déficitaires.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 sz="20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participent à la solidarité avec le régime général et leur suppression risque d’être un autre manque à gagner pour le régime général. </a:t>
            </a:r>
            <a:endParaRPr lang="fr-FR" sz="1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32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D5A34B-95A1-4455-8BCD-E92198068012}"/>
              </a:ext>
            </a:extLst>
          </p:cNvPr>
          <p:cNvSpPr/>
          <p:nvPr/>
        </p:nvSpPr>
        <p:spPr>
          <a:xfrm>
            <a:off x="683172" y="0"/>
            <a:ext cx="1143525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a de l'argent pour maintenir et améliorer</a:t>
            </a:r>
            <a:b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notre système de retraites par répartition</a:t>
            </a:r>
            <a:endParaRPr lang="fr-F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Segoe UI Emoji" panose="020B0502040204020203" pitchFamily="34" charset="0"/>
              </a:rPr>
              <a:t>▪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le CICE et le pacte de responsabilité : 35 milliards d'€ !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Segoe UI Emoji" panose="020B0502040204020203" pitchFamily="34" charset="0"/>
              </a:rPr>
              <a:t>▪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les exonérations de cotisations sociales patronales : plus de 25 milliards d'€ !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Segoe UI Emoji" panose="020B0502040204020203" pitchFamily="34" charset="0"/>
              </a:rPr>
              <a:t>▪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la lutte contre le travail dissimulé : 6 milliards d'€ ! </a:t>
            </a: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Segoe UI Emoji" panose="020B0502040204020203" pitchFamily="34" charset="0"/>
              </a:rPr>
              <a:t>▪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solidFill>
                  <a:srgbClr val="333333"/>
                </a:solidFill>
              </a:rPr>
              <a:t>80 à 100 milliards 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d'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 Nova Cond" panose="020B0506020202020204" pitchFamily="34" charset="0"/>
              </a:rPr>
              <a:t>€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solidFill>
                  <a:srgbClr val="333333"/>
                </a:solidFill>
              </a:rPr>
              <a:t>d’évasion et de fraudes fiscales. </a:t>
            </a: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Segoe UI Emoji" panose="020B0502040204020203" pitchFamily="34" charset="0"/>
              </a:rPr>
              <a:t>▪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solidFill>
                  <a:srgbClr val="333333"/>
                </a:solidFill>
              </a:rPr>
              <a:t>dividendes versés aux actionnaires du CAC 40 1er sem. 2019en France : 57 milliards d'€ </a:t>
            </a: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Segoe UI Emoji" panose="020B0502040204020203" pitchFamily="34" charset="0"/>
              </a:rPr>
              <a:t>▪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S’il y avait égalité salariale femmes/hommes : plus de 10 milliards d'€ pour la Sécurité Sociale en 2020 !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Segoe UI Emoji" panose="020B0502040204020203" pitchFamily="34" charset="0"/>
              </a:rPr>
              <a:t>▪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la cr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 Nova Cond" panose="020B0506020202020204" pitchFamily="34" charset="0"/>
              </a:rPr>
              <a:t>é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ation d'un million d'emplois : 13 milliards d'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 Nova Cond" panose="020B0506020202020204" pitchFamily="34" charset="0"/>
              </a:rPr>
              <a:t>€</a:t>
            </a: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!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800" b="1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8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L’ensemble de ces sommes, c’est plus de 200 Mds d’€. </a:t>
            </a:r>
            <a:endParaRPr lang="fr-FR" sz="28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rapporter au budget global de 300 Mds d’€ pour toutes les retraites, </a:t>
            </a:r>
            <a:endParaRPr lang="fr-FR" sz="28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D</a:t>
            </a:r>
            <a:r>
              <a:rPr lang="fr-FR" sz="2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 l’argent pour financer les retraites, il y en a. </a:t>
            </a:r>
            <a:endParaRPr lang="fr-FR" sz="28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105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105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Sans parler de la suppression de l’I.S.F. </a:t>
            </a:r>
            <a:endParaRPr lang="fr-FR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02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EAFE12-AFA9-4C23-8E10-084798A4B9F9}"/>
              </a:ext>
            </a:extLst>
          </p:cNvPr>
          <p:cNvSpPr/>
          <p:nvPr/>
        </p:nvSpPr>
        <p:spPr>
          <a:xfrm>
            <a:off x="777765" y="916074"/>
            <a:ext cx="10899228" cy="4528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Objectif de la réforme : être au service de la finance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fr-FR" sz="280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Baisser les pensions pour maintenir un système par répartition à minima. 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fr-FR" sz="280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Ceux qui en ont les moyens vont épargner ou placer de l’argent. 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fr-FR" sz="280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Les autres termineront leur vie avec des retraites de misère…</a:t>
            </a:r>
          </a:p>
          <a:p>
            <a:pPr algn="just"/>
            <a:endParaRPr lang="fr-FR" sz="2800" dirty="0">
              <a:solidFill>
                <a:srgbClr val="333333"/>
              </a:solidFill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fr-FR" sz="28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Objectif MACRON : Développer un nouveau marché pour les assureurs et les banquiers en créant </a:t>
            </a:r>
            <a:r>
              <a:rPr lang="fr-FR" sz="28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 fonds de pension à la française</a:t>
            </a:r>
            <a:r>
              <a:rPr lang="fr-FR" sz="2800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r-FR" sz="28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32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4A50B6-8AC8-4E95-B912-B1F728D28B8E}"/>
              </a:ext>
            </a:extLst>
          </p:cNvPr>
          <p:cNvSpPr/>
          <p:nvPr/>
        </p:nvSpPr>
        <p:spPr>
          <a:xfrm>
            <a:off x="1166648" y="172098"/>
            <a:ext cx="8355724" cy="990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cœur de cette réforme :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blocage des ressources pour les retraites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5B16C3E-9CB0-4A5B-BFE6-1927863927C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814" y="1163075"/>
            <a:ext cx="8881241" cy="51536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7363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30FFED-B873-46C6-9E14-0F8708D76EEF}"/>
              </a:ext>
            </a:extLst>
          </p:cNvPr>
          <p:cNvSpPr/>
          <p:nvPr/>
        </p:nvSpPr>
        <p:spPr>
          <a:xfrm>
            <a:off x="578069" y="270571"/>
            <a:ext cx="11183007" cy="6297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Retraites par capitalisation : tous les risques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les salariés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système par capitalisation = un "pari" individuel très risqué </a:t>
            </a:r>
            <a:endParaRPr lang="fr-FR" sz="2000" b="1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aucune garantie quant à la restitution du capital épargné.  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montages financiers des fonds de pension sont toujours plus complexes, opaques et risqués. 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000" b="1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risques de faillite  intégralement supportés par les épargnants </a:t>
            </a:r>
            <a:endParaRPr lang="fr-FR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fr-FR" sz="2000" dirty="0">
              <a:solidFill>
                <a:srgbClr val="333333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Aux États-Unis, très régulièrement des faillites de fonds de pension : </a:t>
            </a: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En 2013 retraite des fonctionnaires de Detroit qui a fait faillite. 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À Cleveland en 2017, salariés de la métallurgie </a:t>
            </a: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baisses de pensions allant jusqu’à 60 %. 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fr-FR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Loyalton</a:t>
            </a: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(Californie), la baisse des pensions a été de 60 % en 2017….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 système par répartition ne peut pas faire faillite. </a:t>
            </a: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Les pensions sont financées par les cotisations sur salaire,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Tant qu'il y a des salaires il y a les retraites (les salaires représentent plus de 60 % du PIB). </a:t>
            </a:r>
            <a:endParaRPr lang="fr-FR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En l’absence d’intermédiaires financiers et d’actionnaires, personne ne prend sa « commission » pas de spéculations boursières hasardeuses. </a:t>
            </a:r>
            <a:endParaRPr lang="fr-FR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097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6570D29F-82FF-4561-8969-2EDDF06C7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786" y="655621"/>
            <a:ext cx="10152993" cy="62023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8977832-289C-4003-91ED-C61151825E7A}"/>
              </a:ext>
            </a:extLst>
          </p:cNvPr>
          <p:cNvSpPr/>
          <p:nvPr/>
        </p:nvSpPr>
        <p:spPr>
          <a:xfrm>
            <a:off x="3300721" y="190250"/>
            <a:ext cx="5338321" cy="467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Réforme MACRON – DELEVOYE c’est :</a:t>
            </a:r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392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7C3769B-5552-428E-98E4-06491018EA6D}"/>
              </a:ext>
            </a:extLst>
          </p:cNvPr>
          <p:cNvSpPr/>
          <p:nvPr/>
        </p:nvSpPr>
        <p:spPr>
          <a:xfrm>
            <a:off x="304800" y="238260"/>
            <a:ext cx="11309131" cy="619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propositions CGT pour améliorer les retraites pour tous :</a:t>
            </a:r>
            <a:endParaRPr lang="fr-F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400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CGT demande le retrait du système par points et l’amélioration du système de retraite par répartition avec les propositions suivantes : 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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 droit à une retraite pour tous les salariés à l’âge de 60 ans à taux plein avec 37,5 ans de cotisations.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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Assurer un niveau de pension de retraite d’au moins 75% du revenu d’activité pour une carrière complète et la suppression de la décote.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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Elever le minimum de pension nette au niveau du SMIC pour une carrière complète (1.800€ brut).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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Reconnaître la pénibilité par une politique de prévention et de réparation : amélioration des fins de carrières et départs anticipés.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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Améliorer la reconnaissance et la prise en compte du handicap pour les droits à la retraite.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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Prise en compte des années d’études et d’inactivité.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63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C6CA95D-A1A6-490D-BC44-B9A01B57E6CF}"/>
              </a:ext>
            </a:extLst>
          </p:cNvPr>
          <p:cNvSpPr/>
          <p:nvPr/>
        </p:nvSpPr>
        <p:spPr>
          <a:xfrm>
            <a:off x="478221" y="496962"/>
            <a:ext cx="11235557" cy="1646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Avec ce système de retraites par points, des gagnants,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en aura peut-être quelques-uns,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 des perdants… ce sera la grande majorité d’entre nous </a:t>
            </a:r>
            <a:r>
              <a:rPr lang="fr-FR" sz="3200" b="1" dirty="0">
                <a:solidFill>
                  <a:srgbClr val="FF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endParaRPr lang="fr-FR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5BF089A-ACC0-45F3-A0B4-4044B8347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176473"/>
              </p:ext>
            </p:extLst>
          </p:nvPr>
        </p:nvGraphicFramePr>
        <p:xfrm>
          <a:off x="659524" y="4756368"/>
          <a:ext cx="10515600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518937758"/>
                    </a:ext>
                  </a:extLst>
                </a:gridCol>
              </a:tblGrid>
              <a:tr h="1327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</a:rPr>
                        <a:t>Tous ensemble, salariés du privé comme du public,</a:t>
                      </a:r>
                      <a:endParaRPr lang="fr-FR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</a:rPr>
                        <a:t>mobilisés contre la réforme Delevoye et le projet des retraites Macron,</a:t>
                      </a:r>
                      <a:endParaRPr lang="fr-FR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</a:rPr>
                        <a:t> </a:t>
                      </a:r>
                      <a:endParaRPr lang="fr-FR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</a:rPr>
                        <a:t>Retrouvons-nous nombreux lors des prochains appels à la grève et</a:t>
                      </a:r>
                      <a:endParaRPr lang="fr-FR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</a:rPr>
                        <a:t>dans les mobilisations que lancera la CGT dans les prochaines semaines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272105885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751482D-055E-43F5-BA2E-E076485B154E}"/>
              </a:ext>
            </a:extLst>
          </p:cNvPr>
          <p:cNvSpPr/>
          <p:nvPr/>
        </p:nvSpPr>
        <p:spPr>
          <a:xfrm>
            <a:off x="585952" y="2530056"/>
            <a:ext cx="1135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Calibri" panose="020F0502020204030204" pitchFamily="34" charset="0"/>
                <a:ea typeface="Calibri" panose="020F0502020204030204" pitchFamily="34" charset="0"/>
              </a:rPr>
              <a:t>Faire connaître au plus grand nombre de personnes ce que Macron veut faire pour détruire notre système de retraite </a:t>
            </a:r>
          </a:p>
          <a:p>
            <a:r>
              <a:rPr lang="fr-FR" sz="2800" b="1" dirty="0"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r-FR" sz="2800" b="1" dirty="0">
                <a:latin typeface="Calibri" panose="020F0502020204030204" pitchFamily="34" charset="0"/>
                <a:ea typeface="Calibri" panose="020F0502020204030204" pitchFamily="34" charset="0"/>
              </a:rPr>
              <a:t>un enjeu essentiel pour préparer les mobilisations que nous devons mener pour nous opposer à ce projet.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9706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D3592-6DBC-4445-B419-2B9AAC214040}"/>
              </a:ext>
            </a:extLst>
          </p:cNvPr>
          <p:cNvSpPr/>
          <p:nvPr/>
        </p:nvSpPr>
        <p:spPr>
          <a:xfrm>
            <a:off x="662153" y="433603"/>
            <a:ext cx="10583916" cy="5784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8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Entre 1960 et 2015, les plus de 65 ans </a:t>
            </a:r>
            <a:r>
              <a:rPr lang="fr-FR" sz="28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8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11,6% à 18,6% de la population totale. </a:t>
            </a:r>
            <a:endParaRPr lang="fr-F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800" b="1" dirty="0">
                <a:solidFill>
                  <a:srgbClr val="333333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la part du PIB pour les pensions retraite : de 5% à 13,8%. </a:t>
            </a:r>
            <a:endParaRPr lang="fr-F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800" b="1" dirty="0">
                <a:solidFill>
                  <a:srgbClr val="FFFFFF"/>
                </a:solidFill>
                <a:highlight>
                  <a:srgbClr val="FF0000"/>
                </a:highlight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 Delevoye :</a:t>
            </a:r>
            <a:r>
              <a:rPr lang="fr-FR" sz="28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fr-FR" sz="28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Ne pas dépasser 14% du Produit Intérieur Brut. </a:t>
            </a:r>
            <a:endParaRPr lang="fr-F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8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14% = plafond absolu</a:t>
            </a:r>
            <a:endParaRPr lang="fr-F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8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Une « règle d’or » pour piloter l’ensemble des dépenses des retraites </a:t>
            </a:r>
            <a:endParaRPr lang="fr-F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800" b="1" dirty="0">
                <a:solidFill>
                  <a:srgbClr val="FFFFFF"/>
                </a:solidFill>
                <a:highlight>
                  <a:srgbClr val="FF0000"/>
                </a:highlight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800" b="1" spc="-30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Aujourd’hui</a:t>
            </a:r>
          </a:p>
          <a:p>
            <a:pPr algn="just">
              <a:spcAft>
                <a:spcPts val="0"/>
              </a:spcAft>
            </a:pPr>
            <a:r>
              <a:rPr lang="fr-FR" sz="2800" b="1" spc="-30" dirty="0">
                <a:solidFill>
                  <a:srgbClr val="333333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Retraites actuelles 13,8% du PIB. </a:t>
            </a:r>
            <a:endParaRPr lang="fr-F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800" b="1" spc="-30" dirty="0">
                <a:solidFill>
                  <a:srgbClr val="333333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D’ici 2050, les plus de 65 ans = + 35 %.</a:t>
            </a:r>
            <a:endParaRPr lang="fr-F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8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8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travailler plus longtemps et / ou nos pensions de retraite en baisse.</a:t>
            </a:r>
            <a:endParaRPr lang="fr-F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23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348CAE-366D-492A-8BA3-EAA7809D73D0}"/>
              </a:ext>
            </a:extLst>
          </p:cNvPr>
          <p:cNvSpPr/>
          <p:nvPr/>
        </p:nvSpPr>
        <p:spPr>
          <a:xfrm>
            <a:off x="777764" y="348196"/>
            <a:ext cx="5917865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333333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Collectif d’experts « Le Parisien »</a:t>
            </a:r>
            <a:endParaRPr lang="fr-F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Nouveau système de retraites Delevoye 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baisse entre 15% et 23% du montant des retraites !</a:t>
            </a:r>
            <a:endParaRPr lang="fr-FR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B32A432-49E4-4B1B-996A-2A6F38E4EC6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834" y="349198"/>
            <a:ext cx="4493989" cy="61606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F97145F-A29F-42A6-A03D-300069CAF2E0}"/>
              </a:ext>
            </a:extLst>
          </p:cNvPr>
          <p:cNvSpPr/>
          <p:nvPr/>
        </p:nvSpPr>
        <p:spPr>
          <a:xfrm>
            <a:off x="688696" y="3437247"/>
            <a:ext cx="6096000" cy="2539157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Gouvernement Macron : objectif 14% de PIB 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l’OCDE</a:t>
            </a:r>
            <a:r>
              <a:rPr lang="fr-FR" sz="2400" b="1" dirty="0">
                <a:solidFill>
                  <a:srgbClr val="222222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(Organisation de Coopération et de Développement Economiques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12% maxi de PIB.</a:t>
            </a: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333333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 serait alors une baisse des pensions encore plus importante…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1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95DEF4-46D3-4571-BDD5-A035D7CDA9CB}"/>
              </a:ext>
            </a:extLst>
          </p:cNvPr>
          <p:cNvSpPr/>
          <p:nvPr/>
        </p:nvSpPr>
        <p:spPr>
          <a:xfrm>
            <a:off x="814551" y="23773"/>
            <a:ext cx="10562897" cy="6957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 pension de retraite ?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Aujourd’hui </a:t>
            </a:r>
            <a:r>
              <a:rPr lang="fr-FR" sz="24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système actuel basée sur de la « prestation définie » 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rgbClr val="00000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Pension connue en </a:t>
            </a:r>
            <a:r>
              <a:rPr lang="fr-FR" sz="24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pourcentage de son salaire.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105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 Delevoye </a:t>
            </a:r>
            <a:r>
              <a:rPr lang="fr-FR" sz="24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à « cotisations définies. ». </a:t>
            </a:r>
            <a:endParaRPr lang="fr-F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Vous accumulez des « points » en fonction du salaire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« valeur du point » au moment du départ  = pension de retraite. </a:t>
            </a:r>
            <a:endParaRPr lang="fr-FR" sz="28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valeur du point : </a:t>
            </a:r>
            <a:r>
              <a:rPr lang="fr-FR" sz="24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peut changer chaque année fonction conjoncture économique, l’espérance de vie, nombre de retraités... </a:t>
            </a:r>
            <a:endParaRPr lang="fr-F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fr-FR" sz="800" b="1" dirty="0">
              <a:solidFill>
                <a:srgbClr val="000000"/>
              </a:solidFill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impossible d’anticiper le montant de pension de retraite. </a:t>
            </a:r>
            <a:endParaRPr lang="fr-FR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fr-FR" sz="2400" dirty="0">
              <a:solidFill>
                <a:srgbClr val="000000"/>
              </a:solidFill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valeur du point : différent selon moment départ en retraite. </a:t>
            </a:r>
            <a:endParaRPr lang="fr-FR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1€ cotisé n’assurera pas les mêmes droits à tous… </a:t>
            </a:r>
            <a:endParaRPr lang="fr-F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400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système équitable ? </a:t>
            </a:r>
            <a:endParaRPr lang="fr-FR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b="1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35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8A29E-2C9F-46CC-B5E1-C24379D4603B}"/>
              </a:ext>
            </a:extLst>
          </p:cNvPr>
          <p:cNvSpPr/>
          <p:nvPr/>
        </p:nvSpPr>
        <p:spPr>
          <a:xfrm>
            <a:off x="635876" y="165884"/>
            <a:ext cx="10920247" cy="6271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 pension de retraite pourra-t-elle baisser ?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 Delevoye : </a:t>
            </a:r>
            <a:r>
              <a:rPr lang="fr-FR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Au moment du départ en retraite, une fois la pension déterminée, l’indexation des retraites versées mensuellement suivra une règle de revalorisation distincte de celle prévue pour la valeur du point ».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100" i="1" dirty="0">
              <a:solidFill>
                <a:srgbClr val="333333"/>
              </a:solidFill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Objectif gouvernement : </a:t>
            </a:r>
            <a:r>
              <a:rPr lang="fr-FR" sz="20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rassurer retraités et proches retraités</a:t>
            </a:r>
            <a:endParaRPr lang="fr-F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0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Diviser actifs et non-actifs ou proches retraités</a:t>
            </a:r>
            <a:endParaRPr lang="fr-F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i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600" b="1" dirty="0">
                <a:solidFill>
                  <a:srgbClr val="C0000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Baisse des pensions en fonction du point </a:t>
            </a:r>
            <a:r>
              <a:rPr lang="fr-FR" sz="2600" b="1" dirty="0">
                <a:solidFill>
                  <a:srgbClr val="333333"/>
                </a:solidFill>
                <a:latin typeface="Arial Nova Cond" panose="020B0506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600" b="1" dirty="0">
                <a:solidFill>
                  <a:srgbClr val="333333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 probablement prochaine étape. </a:t>
            </a:r>
          </a:p>
          <a:p>
            <a:pPr algn="just">
              <a:spcAft>
                <a:spcPts val="0"/>
              </a:spcAft>
            </a:pPr>
            <a:r>
              <a:rPr lang="fr-FR" i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 : retraites complémentaires (AGIRC/ ARCO, IRCANTEC…). </a:t>
            </a:r>
            <a:r>
              <a:rPr lang="fr-FR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système à points 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fr-FR" sz="2000" dirty="0">
              <a:solidFill>
                <a:srgbClr val="333333"/>
              </a:solidFill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Niveau du point appliqué :</a:t>
            </a:r>
            <a:endParaRPr lang="fr-F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40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40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au moment où l’on passe à la retraite 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>
                <a:solidFill>
                  <a:srgbClr val="C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</a:t>
            </a:r>
          </a:p>
          <a:p>
            <a:pPr algn="just">
              <a:spcAft>
                <a:spcPts val="0"/>
              </a:spcAft>
            </a:pPr>
            <a:r>
              <a:rPr lang="fr-FR" sz="240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40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pour le calcul des pensions de retraites versées. 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fr-FR" sz="2000" spc="-20" dirty="0">
              <a:solidFill>
                <a:srgbClr val="333333"/>
              </a:solidFill>
              <a:latin typeface="Arial Nova Cond" panose="020B0506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000" spc="-2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Baisse de valeur du point : jamais arrivé pour le moment, 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spc="-2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fr-FR" sz="2400" b="1" spc="-20" dirty="0">
                <a:solidFill>
                  <a:srgbClr val="333333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aucun dispositif n’empêche de baisser le point et donc toutes les pensions.</a:t>
            </a:r>
            <a:endParaRPr lang="fr-F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947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16106A1-DCBB-4B03-880D-F0443CEE85CA}"/>
              </a:ext>
            </a:extLst>
          </p:cNvPr>
          <p:cNvSpPr/>
          <p:nvPr/>
        </p:nvSpPr>
        <p:spPr>
          <a:xfrm>
            <a:off x="478221" y="264742"/>
            <a:ext cx="11235557" cy="603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L’exemple des autres pays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baisse réelle des pensions de retraite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Réforme du gouvernement = copier-coller du système suédois. </a:t>
            </a:r>
            <a:endParaRPr lang="fr-FR" sz="2800" b="1" dirty="0"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En suède, sur toutes les pensions de retraite :</a:t>
            </a: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-4,5 % en 2010 (ramené à -3 % grâce à des allégements fiscaux). </a:t>
            </a: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-7 % en 2011 </a:t>
            </a: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-2,7 % en 2014, </a:t>
            </a: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au total -12 % en 4 années !</a:t>
            </a:r>
          </a:p>
          <a:p>
            <a:pPr algn="just">
              <a:spcAft>
                <a:spcPts val="0"/>
              </a:spcAft>
            </a:pPr>
            <a:endParaRPr lang="fr-FR" sz="11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Tous les pays qui ont adopté un système par points (Allemagne, Suède, Italie…) ont vu le montant des retraites baisser de façon drastique en peu de temps. </a:t>
            </a:r>
            <a:endParaRPr lang="fr-FR" sz="28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5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80503C-B5C6-4909-A997-2FEB28CDECC3}"/>
              </a:ext>
            </a:extLst>
          </p:cNvPr>
          <p:cNvSpPr/>
          <p:nvPr/>
        </p:nvSpPr>
        <p:spPr>
          <a:xfrm>
            <a:off x="599089" y="182399"/>
            <a:ext cx="11403725" cy="6375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 de notre pension sur l’ensemble de la carrière </a:t>
            </a:r>
            <a:b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3600" b="1" dirty="0"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plutôt que sur les meilleurs salaires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b="1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Aujourd’hui : </a:t>
            </a: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25 meilleures années de carrière dans le privé 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derniers mois hors primes dans le public.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Inégalitaire ?  </a:t>
            </a:r>
            <a:r>
              <a:rPr lang="fr-FR" sz="1900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Taux de remplacement pour une carrière complète de 70 à 75 %, que l’on soit du privé ou du public.</a:t>
            </a:r>
            <a:endParaRPr lang="fr-FR" sz="19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 Delevoye : </a:t>
            </a: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points = fonction du salaire cotisé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toute la durée de notre carrière. Soit 43 voire plus années de carrière </a:t>
            </a:r>
            <a:endParaRPr lang="fr-FR" sz="1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1000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Conséquences :</a:t>
            </a: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salarié a bénéficié d’une évolution de carrière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 sur une période plus longue = baisse mathématique</a:t>
            </a:r>
            <a:endParaRPr lang="fr-FR" sz="1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b="1" dirty="0">
                <a:solidFill>
                  <a:srgbClr val="C0000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Si carrières « accidentées » = encore plus touchées par cette baisse de pension.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les fonctionnaires ; les primes seraient intégrées.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Sauf que distribution prime très inégalitaire entre les fonctionnaires.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 Enseignants = pas de prime. Grosses pertes (43 ans </a:t>
            </a:r>
            <a:r>
              <a:rPr lang="fr-FR" dirty="0" err="1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ald</a:t>
            </a:r>
            <a:r>
              <a:rPr lang="fr-FR" dirty="0"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 derniers mois)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29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EB903B8-672C-4287-8B54-68BAC1F0A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048" y="153731"/>
            <a:ext cx="10478814" cy="31085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recul de l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âge r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de d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 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retraite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 des pensions amput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Aujourd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hui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âge pour retraite 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taux plein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mixte entre âge minimum et la dur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de cotisation </a:t>
            </a: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âge minimum l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 de d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retraite : Depuis 2010, </a:t>
            </a: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Dans le priv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62 ans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Dans le public : 62 ans pour les 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dentaires et 60 ans, 57 ans, 52 ans pour les agents class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en service actif (m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tiers de terrain p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nibles ou dangereux).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49" name="Image 14">
            <a:extLst>
              <a:ext uri="{FF2B5EF4-FFF2-40B4-BE49-F238E27FC236}">
                <a16:creationId xmlns:a16="http://schemas.microsoft.com/office/drawing/2014/main" id="{BCEF8EE2-65C7-4676-9E70-D21F77C5C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21" y="3929280"/>
            <a:ext cx="6440488" cy="198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216093A2-88A1-4F92-AC28-B7180E21A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3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F549D0-F219-451F-A15E-0332BF0A7E32}"/>
              </a:ext>
            </a:extLst>
          </p:cNvPr>
          <p:cNvSpPr/>
          <p:nvPr/>
        </p:nvSpPr>
        <p:spPr>
          <a:xfrm>
            <a:off x="7756636" y="3398418"/>
            <a:ext cx="361555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annuit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pas toutes valid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travail jusqu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’à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67 ans (âge o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ù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il n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aura plus de d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cote),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altLang="fr-FR" sz="20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soit accepter d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cote en partant plus tôt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000" dirty="0">
              <a:solidFill>
                <a:srgbClr val="000000"/>
              </a:solidFill>
              <a:latin typeface="Arial Nova Cond" panose="020B0506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avec pension calcul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au prorata du nombre de trimestres cotis</a:t>
            </a:r>
            <a:r>
              <a:rPr lang="fr-FR" alt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altLang="fr-FR" sz="2000" dirty="0">
                <a:solidFill>
                  <a:srgbClr val="0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s.</a:t>
            </a:r>
            <a:endParaRPr lang="fr-FR" altLang="fr-FR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72AB0D-80FF-4346-BB24-75343F51E1A5}"/>
              </a:ext>
            </a:extLst>
          </p:cNvPr>
          <p:cNvSpPr/>
          <p:nvPr/>
        </p:nvSpPr>
        <p:spPr>
          <a:xfrm>
            <a:off x="557048" y="3334167"/>
            <a:ext cx="2215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</a:t>
            </a:r>
            <a:r>
              <a:rPr lang="fr-FR" altLang="fr-FR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alt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de cotisation</a:t>
            </a:r>
            <a:r>
              <a:rPr lang="fr-FR" altLang="fr-FR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altLang="fr-FR" b="1" dirty="0">
                <a:solidFill>
                  <a:srgbClr val="C00000"/>
                </a:solidFill>
                <a:latin typeface="Arial Nova Cond" panose="020B0506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fr-FR" alt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392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381</Words>
  <Application>Microsoft Office PowerPoint</Application>
  <PresentationFormat>Grand écran</PresentationFormat>
  <Paragraphs>249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2" baseType="lpstr">
      <vt:lpstr>Arial</vt:lpstr>
      <vt:lpstr>Arial Nova Cond</vt:lpstr>
      <vt:lpstr>Calibri</vt:lpstr>
      <vt:lpstr>Calibri Light</vt:lpstr>
      <vt:lpstr>Segoe UI Emoji</vt:lpstr>
      <vt:lpstr>Times New Roman</vt:lpstr>
      <vt:lpstr>Wingdings</vt:lpstr>
      <vt:lpstr>Wingdings 3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BACHETTA Bernard</dc:creator>
  <cp:lastModifiedBy>BACHETTA Bernard</cp:lastModifiedBy>
  <cp:revision>13</cp:revision>
  <dcterms:created xsi:type="dcterms:W3CDTF">2019-10-17T07:24:38Z</dcterms:created>
  <dcterms:modified xsi:type="dcterms:W3CDTF">2019-10-17T12:39:53Z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Enabled">
    <vt:lpwstr>true</vt:lpwstr>
  </property>
  <property fmtid="{D5CDD505-2E9C-101B-9397-08002B2CF9AE}" pid="3" name="MSIP_Label_fd1c0902-ed92-4fed-896d-2e7725de02d4_SetDate">
    <vt:lpwstr>2019-10-17T07:28:10Z</vt:lpwstr>
  </property>
  <property fmtid="{D5CDD505-2E9C-101B-9397-08002B2CF9AE}" pid="4" name="MSIP_Label_fd1c0902-ed92-4fed-896d-2e7725de02d4_Method">
    <vt:lpwstr>Standard</vt:lpwstr>
  </property>
  <property fmtid="{D5CDD505-2E9C-101B-9397-08002B2CF9AE}" pid="5" name="MSIP_Label_fd1c0902-ed92-4fed-896d-2e7725de02d4_Name">
    <vt:lpwstr>Anyone (not protected)</vt:lpwstr>
  </property>
  <property fmtid="{D5CDD505-2E9C-101B-9397-08002B2CF9AE}" pid="6" name="MSIP_Label_fd1c0902-ed92-4fed-896d-2e7725de02d4_SiteId">
    <vt:lpwstr>d6b0bbee-7cd9-4d60-bce6-4a67b543e2ae</vt:lpwstr>
  </property>
  <property fmtid="{D5CDD505-2E9C-101B-9397-08002B2CF9AE}" pid="7" name="MSIP_Label_fd1c0902-ed92-4fed-896d-2e7725de02d4_ActionId">
    <vt:lpwstr>4ea204c7-e329-4844-8055-000045891a93</vt:lpwstr>
  </property>
  <property fmtid="{D5CDD505-2E9C-101B-9397-08002B2CF9AE}" pid="8" name="MSIP_Label_fd1c0902-ed92-4fed-896d-2e7725de02d4_ContentBits">
    <vt:lpwstr>2</vt:lpwstr>
  </property>
</Properties>
</file>